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sldIdLst>
    <p:sldId id="256" r:id="rId2"/>
    <p:sldId id="257" r:id="rId3"/>
    <p:sldId id="258" r:id="rId4"/>
    <p:sldId id="265" r:id="rId5"/>
    <p:sldId id="266" r:id="rId6"/>
    <p:sldId id="267" r:id="rId7"/>
    <p:sldId id="269" r:id="rId8"/>
    <p:sldId id="273" r:id="rId9"/>
    <p:sldId id="259" r:id="rId10"/>
    <p:sldId id="270" r:id="rId11"/>
    <p:sldId id="271" r:id="rId12"/>
    <p:sldId id="260" r:id="rId13"/>
    <p:sldId id="272" r:id="rId14"/>
    <p:sldId id="261" r:id="rId15"/>
    <p:sldId id="262" r:id="rId16"/>
    <p:sldId id="263" r:id="rId17"/>
    <p:sldId id="264" r:id="rId1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51" d="100"/>
          <a:sy n="51" d="100"/>
        </p:scale>
        <p:origin x="-498"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4" name="Title 13"/>
          <p:cNvSpPr>
            <a:spLocks noGrp="1"/>
          </p:cNvSpPr>
          <p:nvPr>
            <p:ph type="ctrTitle"/>
          </p:nvPr>
        </p:nvSpPr>
        <p:spPr>
          <a:xfrm>
            <a:off x="1432560" y="359898"/>
            <a:ext cx="7406640" cy="1472184"/>
          </a:xfrm>
        </p:spPr>
        <p:txBody>
          <a:bodyPr anchor="b"/>
          <a:lstStyle>
            <a:lvl1pPr algn="l">
              <a:defRPr/>
            </a:lvl1pPr>
            <a:extLst/>
          </a:lstStyle>
          <a:p>
            <a:r>
              <a:rPr kumimoji="0" lang="en-US" smtClean="0"/>
              <a:t>Click to edit Master title style</a:t>
            </a:r>
            <a:endParaRPr kumimoji="0" lang="en-US"/>
          </a:p>
        </p:txBody>
      </p:sp>
      <p:sp>
        <p:nvSpPr>
          <p:cNvPr id="22" name="Subtitle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7" name="Date Placeholder 6"/>
          <p:cNvSpPr>
            <a:spLocks noGrp="1"/>
          </p:cNvSpPr>
          <p:nvPr>
            <p:ph type="dt" sz="half" idx="10"/>
          </p:nvPr>
        </p:nvSpPr>
        <p:spPr/>
        <p:txBody>
          <a:bodyPr/>
          <a:lstStyle>
            <a:extLst/>
          </a:lstStyle>
          <a:p>
            <a:fld id="{E8550339-91E0-4FB2-94F4-284D3AACB117}" type="datetimeFigureOut">
              <a:rPr lang="en-US" smtClean="0"/>
              <a:pPr/>
              <a:t>11/3/2010</a:t>
            </a:fld>
            <a:endParaRPr lang="en-US"/>
          </a:p>
        </p:txBody>
      </p:sp>
      <p:sp>
        <p:nvSpPr>
          <p:cNvPr id="20" name="Footer Placeholder 19"/>
          <p:cNvSpPr>
            <a:spLocks noGrp="1"/>
          </p:cNvSpPr>
          <p:nvPr>
            <p:ph type="ftr" sz="quarter" idx="11"/>
          </p:nvPr>
        </p:nvSpPr>
        <p:spPr/>
        <p:txBody>
          <a:bodyPr/>
          <a:lstStyle>
            <a:extLst/>
          </a:lstStyle>
          <a:p>
            <a:endParaRPr lang="en-US"/>
          </a:p>
        </p:txBody>
      </p:sp>
      <p:sp>
        <p:nvSpPr>
          <p:cNvPr id="10" name="Slide Number Placeholder 9"/>
          <p:cNvSpPr>
            <a:spLocks noGrp="1"/>
          </p:cNvSpPr>
          <p:nvPr>
            <p:ph type="sldNum" sz="quarter" idx="12"/>
          </p:nvPr>
        </p:nvSpPr>
        <p:spPr/>
        <p:txBody>
          <a:bodyPr/>
          <a:lstStyle>
            <a:extLst/>
          </a:lstStyle>
          <a:p>
            <a:fld id="{F3ABFAE2-B8D6-4148-91FB-21E47533F5A7}" type="slidenum">
              <a:rPr lang="en-US" smtClean="0"/>
              <a:pPr/>
              <a:t>‹#›</a:t>
            </a:fld>
            <a:endParaRPr lang="en-US"/>
          </a:p>
        </p:txBody>
      </p:sp>
      <p:sp>
        <p:nvSpPr>
          <p:cNvPr id="8" name="Oval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l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E8550339-91E0-4FB2-94F4-284D3AACB117}" type="datetimeFigureOut">
              <a:rPr lang="en-US" smtClean="0"/>
              <a:pPr/>
              <a:t>11/3/2010</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F3ABFAE2-B8D6-4148-91FB-21E47533F5A7}"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274639"/>
            <a:ext cx="1828800" cy="5851525"/>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1143000" y="274640"/>
            <a:ext cx="55626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E8550339-91E0-4FB2-94F4-284D3AACB117}" type="datetimeFigureOut">
              <a:rPr lang="en-US" smtClean="0"/>
              <a:pPr/>
              <a:t>11/3/2010</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F3ABFAE2-B8D6-4148-91FB-21E47533F5A7}"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E8550339-91E0-4FB2-94F4-284D3AACB117}" type="datetimeFigureOut">
              <a:rPr lang="en-US" smtClean="0"/>
              <a:pPr/>
              <a:t>11/3/2010</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F3ABFAE2-B8D6-4148-91FB-21E47533F5A7}"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E8550339-91E0-4FB2-94F4-284D3AACB117}" type="datetimeFigureOut">
              <a:rPr lang="en-US" smtClean="0"/>
              <a:pPr/>
              <a:t>11/3/2010</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F3ABFAE2-B8D6-4148-91FB-21E47533F5A7}" type="slidenum">
              <a:rPr lang="en-US" smtClean="0"/>
              <a:pPr/>
              <a:t>‹#›</a:t>
            </a:fld>
            <a:endParaRPr lang="en-US"/>
          </a:p>
        </p:txBody>
      </p:sp>
      <p:sp>
        <p:nvSpPr>
          <p:cNvPr id="10" name="Rectangle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l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l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E8550339-91E0-4FB2-94F4-284D3AACB117}" type="datetimeFigureOut">
              <a:rPr lang="en-US" smtClean="0"/>
              <a:pPr/>
              <a:t>11/3/2010</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F3ABFAE2-B8D6-4148-91FB-21E47533F5A7}"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E8550339-91E0-4FB2-94F4-284D3AACB117}" type="datetimeFigureOut">
              <a:rPr lang="en-US" smtClean="0"/>
              <a:pPr/>
              <a:t>11/3/2010</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F3ABFAE2-B8D6-4148-91FB-21E47533F5A7}"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nchor="ct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E8550339-91E0-4FB2-94F4-284D3AACB117}" type="datetimeFigureOut">
              <a:rPr lang="en-US" smtClean="0"/>
              <a:pPr/>
              <a:t>11/3/2010</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F3ABFAE2-B8D6-4148-91FB-21E47533F5A7}"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Date Placeholder 1"/>
          <p:cNvSpPr>
            <a:spLocks noGrp="1"/>
          </p:cNvSpPr>
          <p:nvPr>
            <p:ph type="dt" sz="half" idx="10"/>
          </p:nvPr>
        </p:nvSpPr>
        <p:spPr/>
        <p:txBody>
          <a:bodyPr/>
          <a:lstStyle>
            <a:extLst/>
          </a:lstStyle>
          <a:p>
            <a:fld id="{E8550339-91E0-4FB2-94F4-284D3AACB117}" type="datetimeFigureOut">
              <a:rPr lang="en-US" smtClean="0"/>
              <a:pPr/>
              <a:t>11/3/2010</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F3ABFAE2-B8D6-4148-91FB-21E47533F5A7}" type="slidenum">
              <a:rPr lang="en-US" smtClean="0"/>
              <a:pPr/>
              <a:t>‹#›</a:t>
            </a:fld>
            <a:endParaRPr lang="en-US"/>
          </a:p>
        </p:txBody>
      </p:sp>
      <p:sp>
        <p:nvSpPr>
          <p:cNvPr id="6" name="Rectangle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E8550339-91E0-4FB2-94F4-284D3AACB117}" type="datetimeFigureOut">
              <a:rPr lang="en-US" smtClean="0"/>
              <a:pPr/>
              <a:t>11/3/2010</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F3ABFAE2-B8D6-4148-91FB-21E47533F5A7}"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extLst/>
          </a:lstStyle>
          <a:p>
            <a:fld id="{E8550339-91E0-4FB2-94F4-284D3AACB117}" type="datetimeFigureOut">
              <a:rPr lang="en-US" smtClean="0"/>
              <a:pPr/>
              <a:t>11/3/2010</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F3ABFAE2-B8D6-4148-91FB-21E47533F5A7}" type="slidenum">
              <a:rPr lang="en-US" smtClean="0"/>
              <a:pPr/>
              <a:t>‹#›</a:t>
            </a:fld>
            <a:endParaRPr lang="en-US"/>
          </a:p>
        </p:txBody>
      </p:sp>
      <p:sp>
        <p:nvSpPr>
          <p:cNvPr id="8" name="Rectangle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Picture Placeholder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en-US" smtClean="0"/>
              <a:t>Click icon to add picture</a:t>
            </a:r>
            <a:endParaRPr kumimoji="0" lang="en-US" dirty="0"/>
          </a:p>
        </p:txBody>
      </p:sp>
      <p:sp>
        <p:nvSpPr>
          <p:cNvPr id="9" name="Flowchart: Process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Flowchart: Process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Text Placeholder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Pie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l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Donut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2" name="Rectangle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Title Placeholder 4"/>
          <p:cNvSpPr>
            <a:spLocks noGrp="1"/>
          </p:cNvSpPr>
          <p:nvPr>
            <p:ph type="title"/>
          </p:nvPr>
        </p:nvSpPr>
        <p:spPr>
          <a:xfrm>
            <a:off x="1435608" y="274638"/>
            <a:ext cx="7498080" cy="1143000"/>
          </a:xfrm>
          <a:prstGeom prst="rect">
            <a:avLst/>
          </a:prstGeom>
        </p:spPr>
        <p:txBody>
          <a:bodyPr anchor="ctr">
            <a:normAutofit/>
          </a:bodyPr>
          <a:lstStyle>
            <a:extLst/>
          </a:lstStyle>
          <a:p>
            <a:r>
              <a:rPr kumimoji="0" lang="en-US" smtClean="0"/>
              <a:t>Click to edit Master title style</a:t>
            </a:r>
            <a:endParaRPr kumimoji="0" lang="en-US"/>
          </a:p>
        </p:txBody>
      </p:sp>
      <p:sp>
        <p:nvSpPr>
          <p:cNvPr id="9" name="Text Placeholder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4" name="Date Placeholder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E8550339-91E0-4FB2-94F4-284D3AACB117}" type="datetimeFigureOut">
              <a:rPr lang="en-US" smtClean="0"/>
              <a:pPr/>
              <a:t>11/3/2010</a:t>
            </a:fld>
            <a:endParaRPr lang="en-US"/>
          </a:p>
        </p:txBody>
      </p:sp>
      <p:sp>
        <p:nvSpPr>
          <p:cNvPr id="10" name="Footer Placeholder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en-US"/>
          </a:p>
        </p:txBody>
      </p:sp>
      <p:sp>
        <p:nvSpPr>
          <p:cNvPr id="22" name="Slide Number Placeholder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F3ABFAE2-B8D6-4148-91FB-21E47533F5A7}" type="slidenum">
              <a:rPr lang="en-US" smtClean="0"/>
              <a:pPr/>
              <a:t>‹#›</a:t>
            </a:fld>
            <a:endParaRPr lang="en-US"/>
          </a:p>
        </p:txBody>
      </p:sp>
      <p:sp>
        <p:nvSpPr>
          <p:cNvPr id="15" name="Rectangle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sz="7200" dirty="0" smtClean="0">
                <a:latin typeface="Algerian" pitchFamily="82" charset="0"/>
              </a:rPr>
              <a:t>MEMORY</a:t>
            </a:r>
            <a:endParaRPr lang="en-US" sz="7200" dirty="0">
              <a:latin typeface="Algerian" pitchFamily="82" charset="0"/>
            </a:endParaRPr>
          </a:p>
        </p:txBody>
      </p:sp>
      <p:sp>
        <p:nvSpPr>
          <p:cNvPr id="3" name="Subtitle 2"/>
          <p:cNvSpPr>
            <a:spLocks noGrp="1"/>
          </p:cNvSpPr>
          <p:nvPr>
            <p:ph type="subTitle" idx="1"/>
          </p:nvPr>
        </p:nvSpPr>
        <p:spPr/>
        <p:txBody>
          <a:bodyPr/>
          <a:lstStyle/>
          <a:p>
            <a:endParaRPr lang="en-US"/>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Long-term</a:t>
            </a:r>
            <a:endParaRPr lang="en-US" dirty="0"/>
          </a:p>
        </p:txBody>
      </p:sp>
      <p:sp>
        <p:nvSpPr>
          <p:cNvPr id="3" name="Content Placeholder 2"/>
          <p:cNvSpPr>
            <a:spLocks noGrp="1"/>
          </p:cNvSpPr>
          <p:nvPr>
            <p:ph idx="1"/>
          </p:nvPr>
        </p:nvSpPr>
        <p:spPr>
          <a:xfrm>
            <a:off x="1066800" y="1447800"/>
            <a:ext cx="7866888" cy="5410200"/>
          </a:xfrm>
        </p:spPr>
        <p:txBody>
          <a:bodyPr>
            <a:normAutofit/>
          </a:bodyPr>
          <a:lstStyle/>
          <a:p>
            <a:r>
              <a:rPr lang="en-US" sz="3400" i="1" dirty="0" smtClean="0"/>
              <a:t>Schemas</a:t>
            </a:r>
            <a:r>
              <a:rPr lang="en-US" sz="3400" dirty="0" smtClean="0"/>
              <a:t> are mental models of the world. Information in LTM is stored in interrelated networks of these schemas. These, in turn, form intricate knowledge structures. Related schemas are linked together, and information that activates one schema also activates others that are closely linked. This is how we recall relevant knowledge when similar information is presented.</a:t>
            </a:r>
            <a:endParaRPr lang="en-US" sz="3400"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Long-term</a:t>
            </a:r>
            <a:endParaRPr lang="en-US" dirty="0"/>
          </a:p>
        </p:txBody>
      </p:sp>
      <p:sp>
        <p:nvSpPr>
          <p:cNvPr id="3" name="Content Placeholder 2"/>
          <p:cNvSpPr>
            <a:spLocks noGrp="1"/>
          </p:cNvSpPr>
          <p:nvPr>
            <p:ph idx="1"/>
          </p:nvPr>
        </p:nvSpPr>
        <p:spPr>
          <a:xfrm>
            <a:off x="990600" y="1447800"/>
            <a:ext cx="7943088" cy="5410200"/>
          </a:xfrm>
        </p:spPr>
        <p:txBody>
          <a:bodyPr/>
          <a:lstStyle/>
          <a:p>
            <a:r>
              <a:rPr lang="en-US" sz="3400" dirty="0" smtClean="0"/>
              <a:t>LTM also has a strong influence on perception through </a:t>
            </a:r>
            <a:r>
              <a:rPr lang="en-US" sz="3400" i="1" dirty="0" smtClean="0"/>
              <a:t>top-down processing</a:t>
            </a:r>
            <a:r>
              <a:rPr lang="en-US" sz="3400" dirty="0" smtClean="0"/>
              <a:t> - our prior knowledge affects how we perceive sensory information. Our expectations regarding a particular sensory experience influence how we interpret it. This is how we develop bias. Also, most optical illusions take advantage of this fact. </a:t>
            </a:r>
          </a:p>
          <a:p>
            <a:endParaRPr 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Why three stages?</a:t>
            </a:r>
            <a:endParaRPr lang="en-US" dirty="0"/>
          </a:p>
        </p:txBody>
      </p:sp>
      <p:sp>
        <p:nvSpPr>
          <p:cNvPr id="3" name="Content Placeholder 2"/>
          <p:cNvSpPr>
            <a:spLocks noGrp="1"/>
          </p:cNvSpPr>
          <p:nvPr>
            <p:ph idx="1"/>
          </p:nvPr>
        </p:nvSpPr>
        <p:spPr>
          <a:xfrm>
            <a:off x="1143000" y="1447800"/>
            <a:ext cx="7790688" cy="5029200"/>
          </a:xfrm>
        </p:spPr>
        <p:txBody>
          <a:bodyPr>
            <a:normAutofit/>
          </a:bodyPr>
          <a:lstStyle/>
          <a:p>
            <a:r>
              <a:rPr lang="en-US" sz="3600" dirty="0" smtClean="0"/>
              <a:t>Donald </a:t>
            </a:r>
            <a:r>
              <a:rPr lang="en-US" sz="3600" dirty="0" err="1" smtClean="0"/>
              <a:t>Hebb</a:t>
            </a:r>
            <a:r>
              <a:rPr lang="en-US" sz="3600" dirty="0" smtClean="0"/>
              <a:t> argued that it was doubtful that a chemical process could occur fast enough to accommodate immediate memory, yet remain stable enough to accommodate permanent memory. Hence, the present theory of three storage areas. </a:t>
            </a:r>
            <a:endParaRPr lang="en-US" sz="3600"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Info. Processing Model</a:t>
            </a:r>
            <a:endParaRPr lang="en-US" dirty="0"/>
          </a:p>
        </p:txBody>
      </p:sp>
      <p:pic>
        <p:nvPicPr>
          <p:cNvPr id="6" name="Content Placeholder 5" descr="infomodel.gif"/>
          <p:cNvPicPr>
            <a:picLocks noGrp="1" noChangeAspect="1"/>
          </p:cNvPicPr>
          <p:nvPr>
            <p:ph idx="1"/>
          </p:nvPr>
        </p:nvPicPr>
        <p:blipFill>
          <a:blip r:embed="rId2" cstate="print"/>
          <a:stretch>
            <a:fillRect/>
          </a:stretch>
        </p:blipFill>
        <p:spPr>
          <a:xfrm>
            <a:off x="457200" y="1676400"/>
            <a:ext cx="8305800" cy="4724400"/>
          </a:xfrm>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Miller’s Magic Number</a:t>
            </a:r>
            <a:endParaRPr lang="en-US" dirty="0"/>
          </a:p>
        </p:txBody>
      </p:sp>
      <p:sp>
        <p:nvSpPr>
          <p:cNvPr id="3" name="Content Placeholder 2"/>
          <p:cNvSpPr>
            <a:spLocks noGrp="1"/>
          </p:cNvSpPr>
          <p:nvPr>
            <p:ph idx="1"/>
          </p:nvPr>
        </p:nvSpPr>
        <p:spPr>
          <a:xfrm>
            <a:off x="1143000" y="1447800"/>
            <a:ext cx="8001000" cy="5410200"/>
          </a:xfrm>
        </p:spPr>
        <p:txBody>
          <a:bodyPr>
            <a:normAutofit lnSpcReduction="10000"/>
          </a:bodyPr>
          <a:lstStyle/>
          <a:p>
            <a:r>
              <a:rPr lang="en-US" sz="3600" dirty="0" smtClean="0"/>
              <a:t>George Miller's classic 1956 study found that the amount of information which can be remembered on one exposure is between five and nine items, depending on the information. </a:t>
            </a:r>
          </a:p>
          <a:p>
            <a:r>
              <a:rPr lang="en-US" sz="3600" dirty="0" smtClean="0"/>
              <a:t>Applying a range of +2 or -2, the number 7 became known as </a:t>
            </a:r>
            <a:r>
              <a:rPr lang="en-US" sz="3600" i="1" dirty="0" smtClean="0"/>
              <a:t>Miller's Magic Number</a:t>
            </a:r>
            <a:r>
              <a:rPr lang="en-US" sz="3600" dirty="0" smtClean="0"/>
              <a:t>, the number of items which can be held in Short-Term Memory at any one time. </a:t>
            </a:r>
          </a:p>
          <a:p>
            <a:endParaRPr lang="en-US"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Miller’s Magic Number</a:t>
            </a:r>
            <a:endParaRPr lang="en-US" dirty="0"/>
          </a:p>
        </p:txBody>
      </p:sp>
      <p:sp>
        <p:nvSpPr>
          <p:cNvPr id="3" name="Content Placeholder 2"/>
          <p:cNvSpPr>
            <a:spLocks noGrp="1"/>
          </p:cNvSpPr>
          <p:nvPr>
            <p:ph idx="1"/>
          </p:nvPr>
        </p:nvSpPr>
        <p:spPr>
          <a:xfrm>
            <a:off x="1066800" y="1447800"/>
            <a:ext cx="7866888" cy="5410200"/>
          </a:xfrm>
        </p:spPr>
        <p:txBody>
          <a:bodyPr>
            <a:normAutofit fontScale="92500" lnSpcReduction="20000"/>
          </a:bodyPr>
          <a:lstStyle/>
          <a:p>
            <a:r>
              <a:rPr lang="en-US" sz="3900" dirty="0" smtClean="0"/>
              <a:t>Miller himself stated that his magic number was for items with one aspect. His work is based on subjects listening to a number of auditory tones that varied only in pitch. Each tone was presented separately, and the subject was asked to identify each tone relative to the others she had already heard, by assigning it a number. After about five or six tones, subjects began to get confused, and their capacity for making further tone judgments broke down. </a:t>
            </a:r>
          </a:p>
          <a:p>
            <a:endParaRPr lang="en-US"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Miller’s Magic Number</a:t>
            </a:r>
            <a:endParaRPr lang="en-US" dirty="0"/>
          </a:p>
        </p:txBody>
      </p:sp>
      <p:sp>
        <p:nvSpPr>
          <p:cNvPr id="3" name="Content Placeholder 2"/>
          <p:cNvSpPr>
            <a:spLocks noGrp="1"/>
          </p:cNvSpPr>
          <p:nvPr>
            <p:ph idx="1"/>
          </p:nvPr>
        </p:nvSpPr>
        <p:spPr>
          <a:xfrm>
            <a:off x="1143000" y="1447800"/>
            <a:ext cx="7790688" cy="5410200"/>
          </a:xfrm>
        </p:spPr>
        <p:txBody>
          <a:bodyPr>
            <a:normAutofit/>
          </a:bodyPr>
          <a:lstStyle/>
          <a:p>
            <a:r>
              <a:rPr lang="en-US" dirty="0" smtClean="0"/>
              <a:t>He found this to be true of a number of other tasks. But if more aspects are included, then we can remember more, depending upon our familiarity and the complexity of the subject (in Miller's research, there was only one aspect -- the tone). For example, we can remember more human faces as there are a number of aspects, such as hair color, hair style, shape of face, facial hair, etc. </a:t>
            </a:r>
          </a:p>
          <a:p>
            <a:endParaRPr lang="en-US"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Magic Number</a:t>
            </a:r>
            <a:endParaRPr lang="en-US" dirty="0"/>
          </a:p>
        </p:txBody>
      </p:sp>
      <p:sp>
        <p:nvSpPr>
          <p:cNvPr id="3" name="Content Placeholder 2"/>
          <p:cNvSpPr>
            <a:spLocks noGrp="1"/>
          </p:cNvSpPr>
          <p:nvPr>
            <p:ph idx="1"/>
          </p:nvPr>
        </p:nvSpPr>
        <p:spPr>
          <a:xfrm>
            <a:off x="1066800" y="1447800"/>
            <a:ext cx="7866888" cy="5410200"/>
          </a:xfrm>
        </p:spPr>
        <p:txBody>
          <a:bodyPr>
            <a:normAutofit fontScale="92500" lnSpcReduction="20000"/>
          </a:bodyPr>
          <a:lstStyle/>
          <a:p>
            <a:r>
              <a:rPr lang="en-US" sz="3900" dirty="0" smtClean="0"/>
              <a:t>We remember phone numbers by their aspects of 2 or more groupings. We don't really remember "seven" numbers. We remember the first group of three and then the other grouping of four numbers. If it is long distance, then we add an area code. So we actually remember 10 numbers by breaking it into groups of three. Social Security numbers work on the same principle – 555-22-7777 (3 groups of numbers).</a:t>
            </a:r>
          </a:p>
          <a:p>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Sensory Memory</a:t>
            </a:r>
            <a:endParaRPr lang="en-US" dirty="0"/>
          </a:p>
        </p:txBody>
      </p:sp>
      <p:sp>
        <p:nvSpPr>
          <p:cNvPr id="3" name="Content Placeholder 2"/>
          <p:cNvSpPr>
            <a:spLocks noGrp="1"/>
          </p:cNvSpPr>
          <p:nvPr>
            <p:ph idx="1"/>
          </p:nvPr>
        </p:nvSpPr>
        <p:spPr/>
        <p:txBody>
          <a:bodyPr>
            <a:normAutofit/>
          </a:bodyPr>
          <a:lstStyle/>
          <a:p>
            <a:r>
              <a:rPr lang="en-US" sz="4000" dirty="0" smtClean="0"/>
              <a:t>Sensory Memory: The sensory memory retains an exact copy of what is seen or heard (visual and auditory). It only lasts for a few seconds, while some theorize it last only 300 milliseconds. It has unlimited capacity.</a:t>
            </a:r>
          </a:p>
          <a:p>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Short-term</a:t>
            </a:r>
            <a:endParaRPr lang="en-US" dirty="0"/>
          </a:p>
        </p:txBody>
      </p:sp>
      <p:sp>
        <p:nvSpPr>
          <p:cNvPr id="3" name="Content Placeholder 2"/>
          <p:cNvSpPr>
            <a:spLocks noGrp="1"/>
          </p:cNvSpPr>
          <p:nvPr>
            <p:ph idx="1"/>
          </p:nvPr>
        </p:nvSpPr>
        <p:spPr/>
        <p:txBody>
          <a:bodyPr>
            <a:normAutofit fontScale="92500"/>
          </a:bodyPr>
          <a:lstStyle/>
          <a:p>
            <a:r>
              <a:rPr lang="en-US" sz="3600" dirty="0" smtClean="0"/>
              <a:t>Short-Term Memory (STM) - Selective attention determines what information moves from </a:t>
            </a:r>
            <a:r>
              <a:rPr lang="en-US" sz="3600" i="1" dirty="0" smtClean="0"/>
              <a:t>sensory memory</a:t>
            </a:r>
            <a:r>
              <a:rPr lang="en-US" sz="3600" dirty="0" smtClean="0"/>
              <a:t> to </a:t>
            </a:r>
            <a:r>
              <a:rPr lang="en-US" sz="3600" i="1" dirty="0" smtClean="0"/>
              <a:t>short-term memory</a:t>
            </a:r>
            <a:r>
              <a:rPr lang="en-US" sz="3600" dirty="0" smtClean="0"/>
              <a:t>. STM is most often stored as sounds, especially in recalling words, but may be stored as images. Is thought to be about seven bits in length. STM is vulnerable to interruption or interference.</a:t>
            </a:r>
          </a:p>
          <a:p>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Short-term</a:t>
            </a:r>
            <a:endParaRPr lang="en-US" dirty="0"/>
          </a:p>
        </p:txBody>
      </p:sp>
      <p:sp>
        <p:nvSpPr>
          <p:cNvPr id="3" name="Content Placeholder 2"/>
          <p:cNvSpPr>
            <a:spLocks noGrp="1"/>
          </p:cNvSpPr>
          <p:nvPr>
            <p:ph idx="1"/>
          </p:nvPr>
        </p:nvSpPr>
        <p:spPr/>
        <p:txBody>
          <a:bodyPr/>
          <a:lstStyle/>
          <a:p>
            <a:r>
              <a:rPr lang="en-US" dirty="0" smtClean="0"/>
              <a:t>STM is characterized by: </a:t>
            </a:r>
          </a:p>
          <a:p>
            <a:r>
              <a:rPr lang="en-US" dirty="0" smtClean="0"/>
              <a:t>A limited capacity of up to seven pieces of independent information. </a:t>
            </a:r>
          </a:p>
          <a:p>
            <a:r>
              <a:rPr lang="en-US" dirty="0" smtClean="0"/>
              <a:t>The brief duration of these items last from 3 to 20 seconds. </a:t>
            </a:r>
          </a:p>
          <a:p>
            <a:r>
              <a:rPr lang="en-US" dirty="0" smtClean="0"/>
              <a:t>Decay appears to be the primary mechanism of memory loss.</a:t>
            </a:r>
          </a:p>
          <a:p>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Short-term</a:t>
            </a:r>
            <a:endParaRPr lang="en-US" dirty="0"/>
          </a:p>
        </p:txBody>
      </p:sp>
      <p:sp>
        <p:nvSpPr>
          <p:cNvPr id="3" name="Content Placeholder 2"/>
          <p:cNvSpPr>
            <a:spLocks noGrp="1"/>
          </p:cNvSpPr>
          <p:nvPr>
            <p:ph idx="1"/>
          </p:nvPr>
        </p:nvSpPr>
        <p:spPr>
          <a:xfrm>
            <a:off x="1066800" y="1447800"/>
            <a:ext cx="7866888" cy="5181600"/>
          </a:xfrm>
        </p:spPr>
        <p:txBody>
          <a:bodyPr>
            <a:normAutofit fontScale="92500" lnSpcReduction="20000"/>
          </a:bodyPr>
          <a:lstStyle/>
          <a:p>
            <a:r>
              <a:rPr lang="en-US" sz="4100" dirty="0" smtClean="0"/>
              <a:t>After entering sensory memory, a limited amount of information is transferred into short-term memory. Within STM, there are three basic operations: </a:t>
            </a:r>
          </a:p>
          <a:p>
            <a:r>
              <a:rPr lang="en-US" sz="4100" b="1" dirty="0" smtClean="0"/>
              <a:t>Iconic memory</a:t>
            </a:r>
            <a:r>
              <a:rPr lang="en-US" sz="4100" dirty="0" smtClean="0"/>
              <a:t> - The ability to hold visual images. </a:t>
            </a:r>
          </a:p>
          <a:p>
            <a:r>
              <a:rPr lang="en-US" sz="4100" b="1" dirty="0" smtClean="0"/>
              <a:t>Acoustic memory</a:t>
            </a:r>
            <a:r>
              <a:rPr lang="en-US" sz="4100" dirty="0" smtClean="0"/>
              <a:t> - The ability to hold sounds. Acoustic memory can be held longer than iconic memory. </a:t>
            </a:r>
          </a:p>
          <a:p>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Short-term</a:t>
            </a:r>
            <a:endParaRPr lang="en-US" dirty="0"/>
          </a:p>
        </p:txBody>
      </p:sp>
      <p:sp>
        <p:nvSpPr>
          <p:cNvPr id="3" name="Content Placeholder 2"/>
          <p:cNvSpPr>
            <a:spLocks noGrp="1"/>
          </p:cNvSpPr>
          <p:nvPr>
            <p:ph idx="1"/>
          </p:nvPr>
        </p:nvSpPr>
        <p:spPr/>
        <p:txBody>
          <a:bodyPr/>
          <a:lstStyle/>
          <a:p>
            <a:r>
              <a:rPr lang="en-US" b="1" dirty="0" smtClean="0"/>
              <a:t>Working memory </a:t>
            </a:r>
            <a:r>
              <a:rPr lang="en-US" dirty="0" smtClean="0"/>
              <a:t>- An active process to keep it until it is put to use (think of a phone number you'll repeat to yourself until you can dial it on the phone). Note that the goal is not really to move the information from STM to LTM, but merely put the information to immediate use. </a:t>
            </a:r>
          </a:p>
          <a:p>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Short-term</a:t>
            </a:r>
            <a:endParaRPr lang="en-US" dirty="0"/>
          </a:p>
        </p:txBody>
      </p:sp>
      <p:sp>
        <p:nvSpPr>
          <p:cNvPr id="3" name="Content Placeholder 2"/>
          <p:cNvSpPr>
            <a:spLocks noGrp="1"/>
          </p:cNvSpPr>
          <p:nvPr>
            <p:ph idx="1"/>
          </p:nvPr>
        </p:nvSpPr>
        <p:spPr/>
        <p:txBody>
          <a:bodyPr>
            <a:normAutofit/>
          </a:bodyPr>
          <a:lstStyle/>
          <a:p>
            <a:r>
              <a:rPr lang="en-US" sz="3600" dirty="0" smtClean="0"/>
              <a:t>In this process of organization, the meaningfulness or emotional content of an item may play a greater role in its retention into LTM.</a:t>
            </a:r>
            <a:endParaRPr lang="en-US" sz="3600"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Short-term</a:t>
            </a:r>
            <a:endParaRPr lang="en-US"/>
          </a:p>
        </p:txBody>
      </p:sp>
      <p:sp>
        <p:nvSpPr>
          <p:cNvPr id="3" name="Content Placeholder 2"/>
          <p:cNvSpPr>
            <a:spLocks noGrp="1"/>
          </p:cNvSpPr>
          <p:nvPr>
            <p:ph idx="1"/>
          </p:nvPr>
        </p:nvSpPr>
        <p:spPr>
          <a:xfrm>
            <a:off x="1143000" y="1447800"/>
            <a:ext cx="7790688" cy="5410200"/>
          </a:xfrm>
        </p:spPr>
        <p:txBody>
          <a:bodyPr>
            <a:normAutofit lnSpcReduction="10000"/>
          </a:bodyPr>
          <a:lstStyle/>
          <a:p>
            <a:r>
              <a:rPr lang="en-US" sz="3600" dirty="0" smtClean="0"/>
              <a:t>The process of transferring information from STM to LTM involves the encoding or consolidation of information. This is not a function of time, that is, the longer a memory stayed in STM, the more likely it was to be placed into LTM; but on organizing complex information in STM before it can be encoded into LTM. </a:t>
            </a:r>
          </a:p>
          <a:p>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Long-term</a:t>
            </a:r>
            <a:endParaRPr lang="en-US" dirty="0"/>
          </a:p>
        </p:txBody>
      </p:sp>
      <p:sp>
        <p:nvSpPr>
          <p:cNvPr id="3" name="Content Placeholder 2"/>
          <p:cNvSpPr>
            <a:spLocks noGrp="1"/>
          </p:cNvSpPr>
          <p:nvPr>
            <p:ph idx="1"/>
          </p:nvPr>
        </p:nvSpPr>
        <p:spPr>
          <a:xfrm>
            <a:off x="1143000" y="1295400"/>
            <a:ext cx="8001000" cy="5562600"/>
          </a:xfrm>
        </p:spPr>
        <p:txBody>
          <a:bodyPr>
            <a:noAutofit/>
          </a:bodyPr>
          <a:lstStyle/>
          <a:p>
            <a:r>
              <a:rPr lang="en-US" sz="3600" dirty="0" smtClean="0"/>
              <a:t>Relatively permanent storage. Information is stored on the basis of meaning and importance.</a:t>
            </a:r>
          </a:p>
          <a:p>
            <a:r>
              <a:rPr lang="en-US" sz="3600" dirty="0" smtClean="0"/>
              <a:t>Capacity appears to be unlimited</a:t>
            </a:r>
          </a:p>
          <a:p>
            <a:r>
              <a:rPr lang="en-US" sz="3600" dirty="0" smtClean="0"/>
              <a:t>The knowledge we store in LTM affects our perceptions of the world, and influences what information we attend to. LTM provides the framework to which we attach new knowledge.</a:t>
            </a:r>
            <a:endParaRPr lang="en-US" sz="3600"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olstice">
  <a:themeElements>
    <a:clrScheme name="Solstice">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Solstice">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Solstice">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70</TotalTime>
  <Words>898</Words>
  <Application>Microsoft Office PowerPoint</Application>
  <PresentationFormat>On-screen Show (4:3)</PresentationFormat>
  <Paragraphs>40</Paragraphs>
  <Slides>17</Slides>
  <Notes>0</Notes>
  <HiddenSlides>0</HiddenSlides>
  <MMClips>0</MMClips>
  <ScaleCrop>false</ScaleCrop>
  <HeadingPairs>
    <vt:vector size="4" baseType="variant">
      <vt:variant>
        <vt:lpstr>Theme</vt:lpstr>
      </vt:variant>
      <vt:variant>
        <vt:i4>1</vt:i4>
      </vt:variant>
      <vt:variant>
        <vt:lpstr>Slide Titles</vt:lpstr>
      </vt:variant>
      <vt:variant>
        <vt:i4>17</vt:i4>
      </vt:variant>
    </vt:vector>
  </HeadingPairs>
  <TitlesOfParts>
    <vt:vector size="18" baseType="lpstr">
      <vt:lpstr>Solstice</vt:lpstr>
      <vt:lpstr>MEMORY</vt:lpstr>
      <vt:lpstr>Sensory Memory</vt:lpstr>
      <vt:lpstr>Short-term</vt:lpstr>
      <vt:lpstr>Short-term</vt:lpstr>
      <vt:lpstr>Short-term</vt:lpstr>
      <vt:lpstr>Short-term</vt:lpstr>
      <vt:lpstr>Short-term</vt:lpstr>
      <vt:lpstr>Short-term</vt:lpstr>
      <vt:lpstr>Long-term</vt:lpstr>
      <vt:lpstr>Long-term</vt:lpstr>
      <vt:lpstr>Long-term</vt:lpstr>
      <vt:lpstr>Why three stages?</vt:lpstr>
      <vt:lpstr>Info. Processing Model</vt:lpstr>
      <vt:lpstr>Miller’s Magic Number</vt:lpstr>
      <vt:lpstr>Miller’s Magic Number</vt:lpstr>
      <vt:lpstr>Miller’s Magic Number</vt:lpstr>
      <vt:lpstr>The Magic Number</vt:lpstr>
    </vt:vector>
  </TitlesOfParts>
  <Company>AST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MEMORY</dc:title>
  <dc:creator>Comp13</dc:creator>
  <cp:lastModifiedBy>Comp13</cp:lastModifiedBy>
  <cp:revision>5</cp:revision>
  <dcterms:created xsi:type="dcterms:W3CDTF">2010-11-03T16:06:11Z</dcterms:created>
  <dcterms:modified xsi:type="dcterms:W3CDTF">2010-11-03T21:10:05Z</dcterms:modified>
</cp:coreProperties>
</file>